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seño personalizado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2355525" y="312600"/>
            <a:ext cx="4518300" cy="4518300"/>
          </a:xfrm>
          <a:prstGeom prst="ellipse">
            <a:avLst/>
          </a:prstGeom>
          <a:noFill/>
          <a:ln cap="flat" cmpd="sng" w="762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81178" y="538253"/>
            <a:ext cx="4066800" cy="4066800"/>
          </a:xfrm>
          <a:prstGeom prst="ellipse">
            <a:avLst/>
          </a:prstGeom>
          <a:noFill/>
          <a:ln cap="flat" cmpd="sng" w="28575">
            <a:solidFill>
              <a:srgbClr val="EE2215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ctrTitle"/>
          </p:nvPr>
        </p:nvSpPr>
        <p:spPr>
          <a:xfrm>
            <a:off x="2709675" y="1441775"/>
            <a:ext cx="3810000" cy="15108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b="1"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3019350" y="3105075"/>
            <a:ext cx="3105300" cy="828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000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7.png"/><Relationship Id="rId4" Type="http://schemas.openxmlformats.org/officeDocument/2006/relationships/image" Target="../media/image09.png"/><Relationship Id="rId5" Type="http://schemas.openxmlformats.org/officeDocument/2006/relationships/image" Target="../media/image04.png"/><Relationship Id="rId6" Type="http://schemas.openxmlformats.org/officeDocument/2006/relationships/image" Target="../media/image0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0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5.png"/><Relationship Id="rId4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FIBONACCI HEAP</a:t>
            </a:r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Montículo de Fibonacci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2 20-06-41.png" id="142" name="Shape 142"/>
          <p:cNvPicPr preferRelativeResize="0"/>
          <p:nvPr/>
        </p:nvPicPr>
        <p:blipFill rotWithShape="1">
          <a:blip r:embed="rId3">
            <a:alphaModFix/>
          </a:blip>
          <a:srcRect b="28396" l="44299" r="9712" t="42951"/>
          <a:stretch/>
        </p:blipFill>
        <p:spPr>
          <a:xfrm>
            <a:off x="190050" y="261325"/>
            <a:ext cx="4502076" cy="168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07-47.png" id="143" name="Shape 143"/>
          <p:cNvPicPr preferRelativeResize="0"/>
          <p:nvPr/>
        </p:nvPicPr>
        <p:blipFill rotWithShape="1">
          <a:blip r:embed="rId4">
            <a:alphaModFix/>
          </a:blip>
          <a:srcRect b="29318" l="7143" r="46739" t="32093"/>
          <a:stretch/>
        </p:blipFill>
        <p:spPr>
          <a:xfrm>
            <a:off x="4855750" y="261324"/>
            <a:ext cx="4216975" cy="19837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08-58.png" id="144" name="Shape 144"/>
          <p:cNvPicPr preferRelativeResize="0"/>
          <p:nvPr/>
        </p:nvPicPr>
        <p:blipFill rotWithShape="1">
          <a:blip r:embed="rId5">
            <a:alphaModFix/>
          </a:blip>
          <a:srcRect b="30936" l="44429" r="9453" t="32093"/>
          <a:stretch/>
        </p:blipFill>
        <p:spPr>
          <a:xfrm>
            <a:off x="190050" y="2779624"/>
            <a:ext cx="4216975" cy="1900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09-56.png" id="145" name="Shape 145"/>
          <p:cNvPicPr preferRelativeResize="0"/>
          <p:nvPr/>
        </p:nvPicPr>
        <p:blipFill rotWithShape="1">
          <a:blip r:embed="rId6">
            <a:alphaModFix/>
          </a:blip>
          <a:srcRect b="30242" l="7665" r="46896" t="29320"/>
          <a:stretch/>
        </p:blipFill>
        <p:spPr>
          <a:xfrm>
            <a:off x="4886787" y="2601449"/>
            <a:ext cx="4154900" cy="207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2 20-11-51.png" id="150" name="Shape 150"/>
          <p:cNvPicPr preferRelativeResize="0"/>
          <p:nvPr/>
        </p:nvPicPr>
        <p:blipFill rotWithShape="1">
          <a:blip r:embed="rId3">
            <a:alphaModFix/>
          </a:blip>
          <a:srcRect b="33017" l="44816" r="9716" t="29780"/>
          <a:stretch/>
        </p:blipFill>
        <p:spPr>
          <a:xfrm>
            <a:off x="380125" y="201924"/>
            <a:ext cx="4157550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12-45.png" id="151" name="Shape 151"/>
          <p:cNvPicPr preferRelativeResize="0"/>
          <p:nvPr/>
        </p:nvPicPr>
        <p:blipFill rotWithShape="1">
          <a:blip r:embed="rId4">
            <a:alphaModFix/>
          </a:blip>
          <a:srcRect b="26777" l="51184" r="8674" t="36021"/>
          <a:stretch/>
        </p:blipFill>
        <p:spPr>
          <a:xfrm>
            <a:off x="4775250" y="201924"/>
            <a:ext cx="3670551" cy="191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13-30.png" id="152" name="Shape 152"/>
          <p:cNvPicPr preferRelativeResize="0"/>
          <p:nvPr/>
        </p:nvPicPr>
        <p:blipFill rotWithShape="1">
          <a:blip r:embed="rId5">
            <a:alphaModFix/>
          </a:blip>
          <a:srcRect b="23079" l="19741" r="46740" t="33250"/>
          <a:stretch/>
        </p:blipFill>
        <p:spPr>
          <a:xfrm>
            <a:off x="380125" y="2565824"/>
            <a:ext cx="3064723" cy="2245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14-24.png" id="153" name="Shape 153"/>
          <p:cNvPicPr preferRelativeResize="0"/>
          <p:nvPr/>
        </p:nvPicPr>
        <p:blipFill rotWithShape="1">
          <a:blip r:embed="rId6">
            <a:alphaModFix/>
          </a:blip>
          <a:srcRect b="23315" l="57287" r="8416" t="33014"/>
          <a:stretch/>
        </p:blipFill>
        <p:spPr>
          <a:xfrm>
            <a:off x="5309800" y="2565824"/>
            <a:ext cx="3136001" cy="22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-1977950" y="296975"/>
            <a:ext cx="2120400" cy="48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FAlso .. estan mas opacac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0000"/>
                </a:solidFill>
              </a:rPr>
              <a:t>y porqqqq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s"/>
              <a:t>Es lo que te dije … 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cierra el de capturas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de pantalla y volvera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la luz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0000"/>
                </a:solidFill>
              </a:rPr>
              <a:t>q fue .. noooo</a:t>
            </a: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0000"/>
                </a:solidFill>
              </a:rPr>
              <a:t>no volvere a hacer todas esas capturas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2 20-15-29.png" id="159" name="Shape 159"/>
          <p:cNvPicPr preferRelativeResize="0"/>
          <p:nvPr/>
        </p:nvPicPr>
        <p:blipFill rotWithShape="1">
          <a:blip r:embed="rId3">
            <a:alphaModFix/>
          </a:blip>
          <a:srcRect b="27935" l="3762" r="63888" t="25622"/>
          <a:stretch/>
        </p:blipFill>
        <p:spPr>
          <a:xfrm>
            <a:off x="184124" y="0"/>
            <a:ext cx="2957823" cy="229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15-29.png" id="160" name="Shape 160"/>
          <p:cNvPicPr preferRelativeResize="0"/>
          <p:nvPr/>
        </p:nvPicPr>
        <p:blipFill rotWithShape="1">
          <a:blip r:embed="rId4">
            <a:alphaModFix/>
          </a:blip>
          <a:srcRect b="31166" l="58070" r="8153" t="26320"/>
          <a:stretch/>
        </p:blipFill>
        <p:spPr>
          <a:xfrm>
            <a:off x="4418900" y="261324"/>
            <a:ext cx="3088474" cy="2185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17-27.png" id="161" name="Shape 161"/>
          <p:cNvPicPr preferRelativeResize="0"/>
          <p:nvPr/>
        </p:nvPicPr>
        <p:blipFill rotWithShape="1">
          <a:blip r:embed="rId5">
            <a:alphaModFix/>
          </a:blip>
          <a:srcRect b="17304" l="1817" r="63625" t="36253"/>
          <a:stretch/>
        </p:blipFill>
        <p:spPr>
          <a:xfrm>
            <a:off x="83162" y="2447024"/>
            <a:ext cx="3159749" cy="2387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17-27.png" id="162" name="Shape 162"/>
          <p:cNvPicPr preferRelativeResize="0"/>
          <p:nvPr/>
        </p:nvPicPr>
        <p:blipFill rotWithShape="1">
          <a:blip r:embed="rId5">
            <a:alphaModFix/>
          </a:blip>
          <a:srcRect b="17536" l="57028" r="8414" t="36020"/>
          <a:stretch/>
        </p:blipFill>
        <p:spPr>
          <a:xfrm>
            <a:off x="4347637" y="2528174"/>
            <a:ext cx="3159749" cy="23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2 20-19-05.png" id="167" name="Shape 167"/>
          <p:cNvPicPr preferRelativeResize="0"/>
          <p:nvPr/>
        </p:nvPicPr>
        <p:blipFill rotWithShape="1">
          <a:blip r:embed="rId3">
            <a:alphaModFix/>
          </a:blip>
          <a:srcRect b="27007" l="2076" r="63366" t="38565"/>
          <a:stretch/>
        </p:blipFill>
        <p:spPr>
          <a:xfrm>
            <a:off x="2069624" y="1021550"/>
            <a:ext cx="5004750" cy="280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Decrease Key</a:t>
            </a:r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Caso 1: Orden del hep no violado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Decrementar el dato de X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Actualizar puntero H.min (Si es necesario)</a:t>
            </a:r>
          </a:p>
        </p:txBody>
      </p:sp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b="20496" l="12982" r="17067" t="22392"/>
          <a:stretch/>
        </p:blipFill>
        <p:spPr>
          <a:xfrm>
            <a:off x="1760175" y="2531375"/>
            <a:ext cx="5374800" cy="24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Decrease Key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Caso 2: Orden del Heap Violado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Decrease key of x.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3">
            <a:alphaModFix/>
          </a:blip>
          <a:srcRect b="24857" l="38222" r="13746" t="29220"/>
          <a:stretch/>
        </p:blipFill>
        <p:spPr>
          <a:xfrm>
            <a:off x="2993800" y="1978249"/>
            <a:ext cx="4391751" cy="23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Decrease Key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Caso 2: Orden del Heap Violado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Cortar árbol en x, agregar a la lista de raíces y desmarcar.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8" name="Shape 188"/>
          <p:cNvPicPr preferRelativeResize="0"/>
          <p:nvPr/>
        </p:nvPicPr>
        <p:blipFill rotWithShape="1">
          <a:blip r:embed="rId3">
            <a:alphaModFix/>
          </a:blip>
          <a:srcRect b="9744" l="6979" r="7899" t="23783"/>
          <a:stretch/>
        </p:blipFill>
        <p:spPr>
          <a:xfrm>
            <a:off x="1850925" y="2360249"/>
            <a:ext cx="5758526" cy="25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Decrease Key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Caso 2: Orden del Heap Violado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b="1" lang="es" sz="1400"/>
              <a:t>Si el padre p de x esta desmarcado (No ha perdido un hijo aun), marcar este; </a:t>
            </a:r>
            <a:r>
              <a:rPr lang="es" sz="1400"/>
              <a:t>En otro caso cortar p, unirlo a la lista de raíces y desmarcarlo. (Hacer esto recursivamente para todos los ancestros que perdieron un segundo hijo).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14083" l="29569" r="13313" t="38970"/>
          <a:stretch/>
        </p:blipFill>
        <p:spPr>
          <a:xfrm>
            <a:off x="2294775" y="2624524"/>
            <a:ext cx="5222651" cy="241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Decrease Key</a:t>
            </a:r>
          </a:p>
        </p:txBody>
      </p:sp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17170" l="13020" r="16975" t="22981"/>
          <a:stretch/>
        </p:blipFill>
        <p:spPr>
          <a:xfrm>
            <a:off x="311699" y="1668337"/>
            <a:ext cx="3758726" cy="180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20751" l="12325" r="18157" t="22394"/>
          <a:stretch/>
        </p:blipFill>
        <p:spPr>
          <a:xfrm>
            <a:off x="4510424" y="1488036"/>
            <a:ext cx="4321873" cy="1987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Decrease Key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20382" l="7131" r="22052" t="22666"/>
          <a:stretch/>
        </p:blipFill>
        <p:spPr>
          <a:xfrm>
            <a:off x="456774" y="1218374"/>
            <a:ext cx="4071380" cy="1840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4">
            <a:alphaModFix/>
          </a:blip>
          <a:srcRect b="23855" l="19886" r="9869" t="23295"/>
          <a:stretch/>
        </p:blipFill>
        <p:spPr>
          <a:xfrm>
            <a:off x="4853375" y="1377675"/>
            <a:ext cx="4071376" cy="1722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</a:blip>
          <a:srcRect b="21014" l="9663" r="19953" t="22389"/>
          <a:stretch/>
        </p:blipFill>
        <p:spPr>
          <a:xfrm>
            <a:off x="311700" y="3125160"/>
            <a:ext cx="4131200" cy="186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6">
            <a:alphaModFix/>
          </a:blip>
          <a:srcRect b="16792" l="15497" r="14694" t="29848"/>
          <a:stretch/>
        </p:blipFill>
        <p:spPr>
          <a:xfrm>
            <a:off x="4885374" y="3172699"/>
            <a:ext cx="4007382" cy="172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2667000" y="1816350"/>
            <a:ext cx="3810000" cy="1510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FIBONACCI HEAP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Bibliografía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s"/>
              <a:t>CORMEN 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s"/>
              <a:t>https://www.cs.princeton.edu/~wayne/teaching/fibonacci-heap.pdf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10-02 16-33-40.png" id="84" name="Shape 84"/>
          <p:cNvPicPr preferRelativeResize="0"/>
          <p:nvPr/>
        </p:nvPicPr>
        <p:blipFill rotWithShape="1">
          <a:blip r:embed="rId3">
            <a:alphaModFix/>
          </a:blip>
          <a:srcRect b="21459" l="6234" r="46609" t="12121"/>
          <a:stretch/>
        </p:blipFill>
        <p:spPr>
          <a:xfrm>
            <a:off x="2416000" y="1327775"/>
            <a:ext cx="4312000" cy="3414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/>
        </p:nvSpPr>
        <p:spPr>
          <a:xfrm>
            <a:off x="1021550" y="178175"/>
            <a:ext cx="2589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30000"/>
              </a:lnSpc>
              <a:spcBef>
                <a:spcPts val="2300"/>
              </a:spcBef>
              <a:spcAft>
                <a:spcPts val="600"/>
              </a:spcAft>
              <a:buNone/>
            </a:pPr>
            <a:r>
              <a:rPr lang="es" sz="36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Peor Caso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/>
        </p:nvSpPr>
        <p:spPr>
          <a:xfrm>
            <a:off x="4734675" y="489725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Somos mitad caballeros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191975" y="2012000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 solamente conmigo ….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448300" y="2151175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La la la la la .a .. la sed mi alma .. . y descubrir el amor juntos cada mañana ? ? ? ? .-. 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 txBox="1"/>
          <p:nvPr/>
        </p:nvSpPr>
        <p:spPr>
          <a:xfrm>
            <a:off x="542200" y="3799775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contigo aprendi  a conocer un nuevo mundo de ilusiones ? .. 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Que la semana tiene mas de 7 dias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211800" y="3955550"/>
            <a:ext cx="20589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 to you .. in to you .. 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6211800" y="1148900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en mi mente estas .. . 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6925400" y="1386425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como una adiccion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7467625" y="1571000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entre cada atomo?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7844225" y="2080875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MI fuerza y mi talisman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7060225" y="3235600"/>
            <a:ext cx="2136600" cy="4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Tu .. tu .. lalalaa … ti</a:t>
            </a:r>
          </a:p>
        </p:txBody>
      </p:sp>
      <p:sp>
        <p:nvSpPr>
          <p:cNvPr id="96" name="Shape 96"/>
          <p:cNvSpPr txBox="1"/>
          <p:nvPr/>
        </p:nvSpPr>
        <p:spPr>
          <a:xfrm>
            <a:off x="201950" y="938425"/>
            <a:ext cx="17343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pen pineapple apple pen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617700" y="2827150"/>
            <a:ext cx="2058900" cy="9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 have a pen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i hace pineapple 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apple pen 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pineapple pen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/>
        </p:nvSpPr>
        <p:spPr>
          <a:xfrm>
            <a:off x="403875" y="1425475"/>
            <a:ext cx="8520600" cy="25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es" sz="1800">
                <a:solidFill>
                  <a:srgbClr val="666666"/>
                </a:solidFill>
              </a:rPr>
              <a:t>Los Fibonacci heap  f</a:t>
            </a:r>
            <a:r>
              <a:rPr lang="es" sz="1800">
                <a:solidFill>
                  <a:srgbClr val="666666"/>
                </a:solidFill>
              </a:rPr>
              <a:t>ueron desarrollados en 1984 por Michael L. Fredman y Robert E. Tarjan.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just"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es" sz="1800">
                <a:solidFill>
                  <a:srgbClr val="666666"/>
                </a:solidFill>
              </a:rPr>
              <a:t>Publicados por primera vez en una revista científica en 1987.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just">
              <a:spcBef>
                <a:spcPts val="0"/>
              </a:spcBef>
              <a:buClr>
                <a:srgbClr val="666666"/>
              </a:buClr>
              <a:buSzPct val="100000"/>
              <a:buChar char="●"/>
            </a:pPr>
            <a:r>
              <a:rPr lang="es" sz="1800">
                <a:solidFill>
                  <a:srgbClr val="666666"/>
                </a:solidFill>
              </a:rPr>
              <a:t>El nombre de montículos de Fibonacci viene de la sucesión de Fibonacci, que se usa en pruebas comparativas de tiempo (Benchmarking).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Estructura y Propiedades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Un fibonacci heap es una lista de nodos raíces de árboles min-heap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Mantiene un puntero al mínimo ( </a:t>
            </a:r>
            <a:r>
              <a:rPr b="1" lang="es"/>
              <a:t>H.min </a:t>
            </a:r>
            <a:r>
              <a:rPr lang="es"/>
              <a:t>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Datos que debemos guardar: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"/>
              <a:t>Grado Arbol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"/>
              <a:t>Marcado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"/>
              <a:t># nodos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A diferencia de un Binomial Tree, donde la consolidación se hace después de cada inserción; la consolidación se evita y solo se realiza después de cada “Extract Min”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 txBox="1"/>
          <p:nvPr/>
        </p:nvSpPr>
        <p:spPr>
          <a:xfrm>
            <a:off x="-1912475" y="1021575"/>
            <a:ext cx="1532400" cy="2672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CFE2F3"/>
                </a:solidFill>
              </a:rPr>
              <a:t>OCS NO VOLVERE A MOLESTAR </a:t>
            </a: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CFE2F3"/>
                </a:solidFill>
              </a:rPr>
              <a:t>ESQ ME DA CHISTE Q EL FOBONACCI SEA PEREZOSO PERO MAS RAPIDO Q EL BINOMIAL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Estructura y Propiedades</a:t>
            </a: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 b="9609" l="27174" r="20323" t="50114"/>
          <a:stretch/>
        </p:blipFill>
        <p:spPr>
          <a:xfrm>
            <a:off x="665300" y="1331274"/>
            <a:ext cx="7927973" cy="34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Insertar O(1)</a:t>
            </a: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11068" l="0" r="55052" t="46877"/>
          <a:stretch/>
        </p:blipFill>
        <p:spPr>
          <a:xfrm>
            <a:off x="311700" y="1781799"/>
            <a:ext cx="4110051" cy="21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10606" l="51444" r="877" t="45493"/>
          <a:stretch/>
        </p:blipFill>
        <p:spPr>
          <a:xfrm>
            <a:off x="4632700" y="1781800"/>
            <a:ext cx="4359524" cy="225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311700" y="1152425"/>
            <a:ext cx="2818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Insertando 21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GetMin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El mínimo nodo de un Fibonacci Heap está dado por el puntero H.min así que podemos encontrarlo en O ( 1 ) . 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Algo sobre el costo amortizado que no cambia. (cuando lo entendamos)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31271" l="25387" r="17639" t="24609"/>
          <a:stretch/>
        </p:blipFill>
        <p:spPr>
          <a:xfrm>
            <a:off x="2070575" y="2393174"/>
            <a:ext cx="5209425" cy="226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52300" y="1124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Delete Min</a:t>
            </a:r>
          </a:p>
        </p:txBody>
      </p:sp>
      <p:pic>
        <p:nvPicPr>
          <p:cNvPr descr="Captura de pantalla de 2016-10-02 20-03-53.png" id="136" name="Shape 136"/>
          <p:cNvPicPr preferRelativeResize="0"/>
          <p:nvPr/>
        </p:nvPicPr>
        <p:blipFill rotWithShape="1">
          <a:blip r:embed="rId3">
            <a:alphaModFix/>
          </a:blip>
          <a:srcRect b="27240" l="47545" r="11403" t="37175"/>
          <a:stretch/>
        </p:blipFill>
        <p:spPr>
          <a:xfrm>
            <a:off x="311699" y="997999"/>
            <a:ext cx="3973028" cy="1936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10-02 20-04-51.png" id="137" name="Shape 137"/>
          <p:cNvPicPr preferRelativeResize="0"/>
          <p:nvPr/>
        </p:nvPicPr>
        <p:blipFill rotWithShape="1">
          <a:blip r:embed="rId4">
            <a:alphaModFix/>
          </a:blip>
          <a:srcRect b="22390" l="7135" r="45827" t="39945"/>
          <a:stretch/>
        </p:blipFill>
        <p:spPr>
          <a:xfrm>
            <a:off x="4366099" y="2607349"/>
            <a:ext cx="4683976" cy="21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